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8" r:id="rId9"/>
    <p:sldId id="269" r:id="rId10"/>
    <p:sldId id="261" r:id="rId11"/>
    <p:sldId id="262" r:id="rId12"/>
    <p:sldId id="263" r:id="rId13"/>
    <p:sldId id="264" r:id="rId14"/>
    <p:sldId id="267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95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98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70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0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8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14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67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04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41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16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94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44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9135-0BB5-40F5-A0C1-2AC2BF141475}" type="datetimeFigureOut">
              <a:rPr lang="en-GB" smtClean="0"/>
              <a:t>30/12/2013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7337E-7A89-47C5-ADDC-F8D20B662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8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676399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Cloning strategies in </a:t>
            </a:r>
            <a:r>
              <a:rPr lang="en-GB" sz="3200" i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Rhizobium</a:t>
            </a:r>
            <a:r>
              <a:rPr lang="en-GB" sz="3200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GB" sz="3200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3200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overview</a:t>
            </a:r>
            <a:endParaRPr lang="en-GB" sz="3200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FF"/>
                </a:solidFill>
              </a:rPr>
              <a:t>KK</a:t>
            </a:r>
            <a:endParaRPr lang="en-GB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29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PCR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Make Genomic DNA from </a:t>
            </a:r>
            <a:r>
              <a:rPr lang="en-GB" sz="2000" dirty="0" err="1" smtClean="0"/>
              <a:t>Rlv</a:t>
            </a:r>
            <a:r>
              <a:rPr lang="en-GB" sz="2000" dirty="0" smtClean="0"/>
              <a:t> 3841 using </a:t>
            </a:r>
            <a:r>
              <a:rPr lang="en-GB" sz="2000" dirty="0" err="1" smtClean="0"/>
              <a:t>Qiagen</a:t>
            </a:r>
            <a:r>
              <a:rPr lang="en-GB" sz="2000" dirty="0" smtClean="0"/>
              <a:t> Blood easy Kit</a:t>
            </a:r>
          </a:p>
          <a:p>
            <a:r>
              <a:rPr lang="en-GB" sz="2000" dirty="0" smtClean="0"/>
              <a:t>3d old Slopes resuspend in 5ml TY wash twice and use 1ml for DNA prep</a:t>
            </a:r>
          </a:p>
          <a:p>
            <a:r>
              <a:rPr lang="en-GB" sz="2000" dirty="0" smtClean="0"/>
              <a:t>Final Elution of the column 3 times (3 different </a:t>
            </a:r>
            <a:r>
              <a:rPr lang="en-GB" sz="2000" dirty="0" err="1" smtClean="0"/>
              <a:t>Eppi’s</a:t>
            </a:r>
            <a:r>
              <a:rPr lang="en-GB" sz="2000" dirty="0" smtClean="0"/>
              <a:t>) 100ul</a:t>
            </a:r>
          </a:p>
          <a:p>
            <a:r>
              <a:rPr lang="en-GB" sz="2000" dirty="0" smtClean="0"/>
              <a:t>Dilute Elute to 2/</a:t>
            </a:r>
            <a:r>
              <a:rPr lang="en-GB" sz="2000" dirty="0" smtClean="0"/>
              <a:t>100</a:t>
            </a:r>
            <a:r>
              <a:rPr lang="en-GB" sz="2000" dirty="0" smtClean="0">
                <a:latin typeface="Symbol" charset="2"/>
                <a:cs typeface="Symbol" charset="2"/>
              </a:rPr>
              <a:t>m</a:t>
            </a:r>
            <a:r>
              <a:rPr lang="en-GB" sz="2000" dirty="0" smtClean="0"/>
              <a:t>l </a:t>
            </a:r>
            <a:r>
              <a:rPr lang="en-GB" sz="2000" dirty="0" smtClean="0"/>
              <a:t>and use </a:t>
            </a:r>
          </a:p>
          <a:p>
            <a:r>
              <a:rPr lang="en-GB" sz="2000" dirty="0" smtClean="0"/>
              <a:t>PCR from </a:t>
            </a:r>
            <a:r>
              <a:rPr lang="en-GB" sz="2000" dirty="0" err="1" smtClean="0"/>
              <a:t>Rlv</a:t>
            </a:r>
            <a:r>
              <a:rPr lang="en-GB" sz="2000" dirty="0" smtClean="0"/>
              <a:t> 3841 for cloning purposes use </a:t>
            </a:r>
            <a:r>
              <a:rPr lang="en-GB" sz="2000" dirty="0" err="1" smtClean="0"/>
              <a:t>Phusion</a:t>
            </a:r>
            <a:r>
              <a:rPr lang="en-GB" sz="2000" dirty="0" smtClean="0"/>
              <a:t> Master Mix (HF) </a:t>
            </a:r>
          </a:p>
          <a:p>
            <a:r>
              <a:rPr lang="en-GB" sz="2000" dirty="0" smtClean="0"/>
              <a:t>Normally 50ul</a:t>
            </a:r>
          </a:p>
          <a:p>
            <a:r>
              <a:rPr lang="en-GB" sz="2000" dirty="0" smtClean="0"/>
              <a:t>Primer concentrations 5pmols</a:t>
            </a:r>
            <a:r>
              <a:rPr lang="en-GB" sz="2000" dirty="0" smtClean="0"/>
              <a:t>/</a:t>
            </a:r>
            <a:r>
              <a:rPr lang="en-GB" sz="2000" dirty="0" smtClean="0">
                <a:latin typeface="Symbol" charset="2"/>
                <a:cs typeface="Symbol" charset="2"/>
              </a:rPr>
              <a:t>m</a:t>
            </a:r>
            <a:r>
              <a:rPr lang="en-GB" sz="2000" dirty="0" smtClean="0"/>
              <a:t>l</a:t>
            </a:r>
            <a:endParaRPr lang="en-GB" sz="2000" dirty="0" smtClean="0"/>
          </a:p>
          <a:p>
            <a:r>
              <a:rPr lang="en-GB" sz="2000" dirty="0" smtClean="0"/>
              <a:t>5ul diluted DNA in each reaction </a:t>
            </a:r>
          </a:p>
          <a:p>
            <a:r>
              <a:rPr lang="en-GB" sz="2000" dirty="0" smtClean="0"/>
              <a:t>If you are happy about the product not necessary clean using PCR purification column </a:t>
            </a:r>
          </a:p>
          <a:p>
            <a:r>
              <a:rPr lang="en-GB" sz="2000" dirty="0" smtClean="0"/>
              <a:t>If you do elute, Elute in </a:t>
            </a:r>
            <a:r>
              <a:rPr lang="en-GB" sz="2000" dirty="0" smtClean="0"/>
              <a:t>15</a:t>
            </a:r>
            <a:r>
              <a:rPr lang="en-GB" sz="2000" dirty="0" smtClean="0">
                <a:latin typeface="Symbol" charset="2"/>
                <a:cs typeface="Symbol" charset="2"/>
              </a:rPr>
              <a:t>m</a:t>
            </a:r>
            <a:r>
              <a:rPr lang="en-GB" sz="2000" dirty="0" smtClean="0"/>
              <a:t>l </a:t>
            </a:r>
            <a:r>
              <a:rPr lang="en-GB" sz="2000" dirty="0" smtClean="0"/>
              <a:t>and follow </a:t>
            </a:r>
            <a:r>
              <a:rPr lang="en-GB" sz="2000" dirty="0" err="1" smtClean="0"/>
              <a:t>pJET</a:t>
            </a:r>
            <a:r>
              <a:rPr lang="en-GB" sz="2000" dirty="0" smtClean="0"/>
              <a:t> cloning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88861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1470025"/>
          </a:xfrm>
        </p:spPr>
        <p:txBody>
          <a:bodyPr/>
          <a:lstStyle/>
          <a:p>
            <a:r>
              <a:rPr lang="en-GB" dirty="0" err="1" smtClean="0"/>
              <a:t>pJET</a:t>
            </a:r>
            <a:r>
              <a:rPr lang="en-GB" dirty="0" smtClean="0"/>
              <a:t> Cloning 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33400" y="1524000"/>
            <a:ext cx="8229600" cy="47244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Primers with Restrictions sites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tx1"/>
                </a:solidFill>
              </a:rPr>
              <a:t>XhoI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  <a:r>
              <a:rPr lang="en-GB" sz="2400" dirty="0" err="1" smtClean="0">
                <a:solidFill>
                  <a:schemeClr val="tx1"/>
                </a:solidFill>
              </a:rPr>
              <a:t>XbaI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tx1"/>
                </a:solidFill>
              </a:rPr>
              <a:t>NotI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  <a:r>
              <a:rPr lang="en-GB" sz="2400" dirty="0" err="1" smtClean="0">
                <a:solidFill>
                  <a:schemeClr val="tx1"/>
                </a:solidFill>
              </a:rPr>
              <a:t>XbaI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Clone the cassettes in unique sites such as </a:t>
            </a:r>
            <a:r>
              <a:rPr lang="en-GB" sz="2400" dirty="0" err="1" smtClean="0">
                <a:solidFill>
                  <a:schemeClr val="tx1"/>
                </a:solidFill>
              </a:rPr>
              <a:t>BamHI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  <a:r>
              <a:rPr lang="en-GB" sz="2400" dirty="0" err="1" smtClean="0">
                <a:solidFill>
                  <a:schemeClr val="tx1"/>
                </a:solidFill>
              </a:rPr>
              <a:t>EcoRI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  <a:r>
              <a:rPr lang="en-GB" sz="2400" dirty="0" err="1" smtClean="0">
                <a:solidFill>
                  <a:schemeClr val="tx1"/>
                </a:solidFill>
              </a:rPr>
              <a:t>SmaI</a:t>
            </a:r>
            <a:r>
              <a:rPr lang="en-GB" sz="2400" dirty="0" smtClean="0">
                <a:solidFill>
                  <a:schemeClr val="tx1"/>
                </a:solidFill>
              </a:rPr>
              <a:t>/</a:t>
            </a:r>
            <a:r>
              <a:rPr lang="en-GB" sz="2400" dirty="0" err="1" smtClean="0">
                <a:solidFill>
                  <a:schemeClr val="tx1"/>
                </a:solidFill>
              </a:rPr>
              <a:t>HindIII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05200"/>
            <a:ext cx="3124200" cy="249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037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7772400" cy="1470025"/>
          </a:xfrm>
        </p:spPr>
        <p:txBody>
          <a:bodyPr/>
          <a:lstStyle/>
          <a:p>
            <a:r>
              <a:rPr lang="en-GB" dirty="0" smtClean="0"/>
              <a:t>Cloning into pJQ200SK (with </a:t>
            </a:r>
            <a:r>
              <a:rPr lang="en-GB" dirty="0" err="1" smtClean="0"/>
              <a:t>interposon</a:t>
            </a:r>
            <a:r>
              <a:rPr lang="en-GB" dirty="0" smtClean="0"/>
              <a:t> </a:t>
            </a:r>
            <a:r>
              <a:rPr lang="en-GB" dirty="0" smtClean="0"/>
              <a:t>cassettes)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772400" cy="41148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chemeClr val="tx1"/>
                </a:solidFill>
              </a:rPr>
              <a:t>XhoI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 from pJET1.2 </a:t>
            </a:r>
            <a:r>
              <a:rPr lang="en-GB" dirty="0" smtClean="0">
                <a:solidFill>
                  <a:schemeClr val="tx1"/>
                </a:solidFill>
              </a:rPr>
              <a:t>clone </a:t>
            </a:r>
            <a:r>
              <a:rPr lang="en-GB" dirty="0" smtClean="0">
                <a:solidFill>
                  <a:schemeClr val="tx1"/>
                </a:solidFill>
              </a:rPr>
              <a:t>into </a:t>
            </a:r>
            <a:r>
              <a:rPr lang="en-GB" dirty="0" smtClean="0">
                <a:solidFill>
                  <a:schemeClr val="tx1"/>
                </a:solidFill>
              </a:rPr>
              <a:t>pJQ200SK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If problems, Digest with </a:t>
            </a:r>
            <a:r>
              <a:rPr lang="en-GB" dirty="0" err="1" smtClean="0">
                <a:solidFill>
                  <a:schemeClr val="tx1"/>
                </a:solidFill>
              </a:rPr>
              <a:t>NotI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 and clone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chemeClr val="tx1"/>
                </a:solidFill>
              </a:rPr>
              <a:t>BglII</a:t>
            </a:r>
            <a:r>
              <a:rPr lang="en-GB" dirty="0" smtClean="0">
                <a:solidFill>
                  <a:schemeClr val="tx1"/>
                </a:solidFill>
              </a:rPr>
              <a:t> digest fragment in </a:t>
            </a:r>
            <a:r>
              <a:rPr lang="en-GB" dirty="0" err="1" smtClean="0">
                <a:solidFill>
                  <a:schemeClr val="tx1"/>
                </a:solidFill>
              </a:rPr>
              <a:t>pJET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and clone directly into </a:t>
            </a:r>
            <a:r>
              <a:rPr lang="en-GB" dirty="0" err="1" smtClean="0">
                <a:solidFill>
                  <a:schemeClr val="tx1"/>
                </a:solidFill>
              </a:rPr>
              <a:t>BamHI</a:t>
            </a:r>
            <a:r>
              <a:rPr lang="en-GB" dirty="0" smtClean="0">
                <a:solidFill>
                  <a:schemeClr val="tx1"/>
                </a:solidFill>
              </a:rPr>
              <a:t> of SK/KS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831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470025"/>
          </a:xfrm>
        </p:spPr>
        <p:txBody>
          <a:bodyPr/>
          <a:lstStyle/>
          <a:p>
            <a:r>
              <a:rPr lang="en-GB" dirty="0" smtClean="0"/>
              <a:t>pHP45 Omega cassettes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2057400"/>
            <a:ext cx="7924800" cy="3581400"/>
          </a:xfrm>
        </p:spPr>
        <p:txBody>
          <a:bodyPr/>
          <a:lstStyle/>
          <a:p>
            <a:pPr marL="457200" indent="-457200" algn="l">
              <a:buFont typeface="Arial"/>
              <a:buChar char="•"/>
            </a:pPr>
            <a:r>
              <a:rPr lang="en-GB" dirty="0" err="1" smtClean="0">
                <a:solidFill>
                  <a:schemeClr val="tx1"/>
                </a:solidFill>
              </a:rPr>
              <a:t>EcoRI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BamHI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HindIII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SmaI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Digest with </a:t>
            </a:r>
            <a:r>
              <a:rPr lang="en-GB" dirty="0" err="1" smtClean="0">
                <a:solidFill>
                  <a:schemeClr val="tx1"/>
                </a:solidFill>
              </a:rPr>
              <a:t>PstI</a:t>
            </a:r>
            <a:r>
              <a:rPr lang="en-GB" dirty="0" smtClean="0">
                <a:solidFill>
                  <a:schemeClr val="tx1"/>
                </a:solidFill>
              </a:rPr>
              <a:t> to get rid of the </a:t>
            </a:r>
            <a:r>
              <a:rPr lang="en-GB" dirty="0" smtClean="0">
                <a:solidFill>
                  <a:schemeClr val="tx1"/>
                </a:solidFill>
              </a:rPr>
              <a:t>vector, however, Omega </a:t>
            </a:r>
            <a:r>
              <a:rPr lang="en-GB" dirty="0" err="1" smtClean="0">
                <a:solidFill>
                  <a:schemeClr val="tx1"/>
                </a:solidFill>
              </a:rPr>
              <a:t>Kan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has an internal </a:t>
            </a:r>
            <a:r>
              <a:rPr lang="en-GB" dirty="0" err="1" smtClean="0">
                <a:solidFill>
                  <a:schemeClr val="tx1"/>
                </a:solidFill>
              </a:rPr>
              <a:t>PstI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Start with more plasmid </a:t>
            </a:r>
            <a:r>
              <a:rPr lang="en-GB" dirty="0" smtClean="0">
                <a:solidFill>
                  <a:schemeClr val="tx1"/>
                </a:solidFill>
              </a:rPr>
              <a:t>before doing </a:t>
            </a:r>
            <a:r>
              <a:rPr lang="en-GB" dirty="0" smtClean="0">
                <a:solidFill>
                  <a:schemeClr val="tx1"/>
                </a:solidFill>
              </a:rPr>
              <a:t>the digestions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5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GB" dirty="0" smtClean="0"/>
              <a:t>In frame deletion mutants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01000" cy="4495800"/>
          </a:xfrm>
        </p:spPr>
        <p:txBody>
          <a:bodyPr>
            <a:no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Primers with usual 3 kb products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Inverse PCR without the gene of interest with Restriction site (</a:t>
            </a:r>
            <a:r>
              <a:rPr lang="en-GB" sz="2400" dirty="0" err="1" smtClean="0">
                <a:solidFill>
                  <a:schemeClr val="tx1"/>
                </a:solidFill>
              </a:rPr>
              <a:t>eg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BamHI</a:t>
            </a:r>
            <a:r>
              <a:rPr lang="en-GB" sz="2400" dirty="0" smtClean="0">
                <a:solidFill>
                  <a:schemeClr val="tx1"/>
                </a:solidFill>
              </a:rPr>
              <a:t> on the primer)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After PCR digest with </a:t>
            </a:r>
            <a:r>
              <a:rPr lang="en-GB" sz="2400" dirty="0" err="1" smtClean="0">
                <a:solidFill>
                  <a:schemeClr val="tx1"/>
                </a:solidFill>
              </a:rPr>
              <a:t>BamHI</a:t>
            </a:r>
            <a:r>
              <a:rPr lang="en-GB" sz="2400" dirty="0" smtClean="0">
                <a:solidFill>
                  <a:schemeClr val="tx1"/>
                </a:solidFill>
              </a:rPr>
              <a:t> and </a:t>
            </a:r>
            <a:r>
              <a:rPr lang="en-GB" sz="2400" dirty="0" smtClean="0">
                <a:solidFill>
                  <a:schemeClr val="tx1"/>
                </a:solidFill>
              </a:rPr>
              <a:t>ligate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Confirm </a:t>
            </a:r>
            <a:r>
              <a:rPr lang="en-GB" sz="2400" dirty="0" err="1" smtClean="0">
                <a:solidFill>
                  <a:schemeClr val="tx1"/>
                </a:solidFill>
              </a:rPr>
              <a:t>BamHI</a:t>
            </a:r>
            <a:r>
              <a:rPr lang="en-GB" sz="2400" dirty="0" smtClean="0">
                <a:solidFill>
                  <a:schemeClr val="tx1"/>
                </a:solidFill>
              </a:rPr>
              <a:t> by digest and sequencing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Transform 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Digest with </a:t>
            </a:r>
            <a:r>
              <a:rPr lang="en-GB" sz="2400" dirty="0" err="1" smtClean="0">
                <a:solidFill>
                  <a:schemeClr val="tx1"/>
                </a:solidFill>
              </a:rPr>
              <a:t>BamHI</a:t>
            </a:r>
            <a:r>
              <a:rPr lang="en-GB" sz="2400" dirty="0" smtClean="0">
                <a:solidFill>
                  <a:schemeClr val="tx1"/>
                </a:solidFill>
              </a:rPr>
              <a:t> and ligate </a:t>
            </a:r>
            <a:r>
              <a:rPr lang="en-GB" sz="2400" dirty="0" err="1" smtClean="0">
                <a:solidFill>
                  <a:schemeClr val="tx1"/>
                </a:solidFill>
              </a:rPr>
              <a:t>BamHI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interposon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cassette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Usual cloning into pJQ200SK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Single recombination and Sucrose selection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P</a:t>
            </a:r>
            <a:r>
              <a:rPr lang="en-GB" sz="2400" dirty="0" smtClean="0">
                <a:solidFill>
                  <a:schemeClr val="tx1"/>
                </a:solidFill>
              </a:rPr>
              <a:t>atch on TY </a:t>
            </a:r>
            <a:r>
              <a:rPr lang="en-GB" sz="2400" dirty="0" err="1" smtClean="0">
                <a:solidFill>
                  <a:schemeClr val="tx1"/>
                </a:solidFill>
              </a:rPr>
              <a:t>Str</a:t>
            </a:r>
            <a:r>
              <a:rPr lang="en-GB" sz="2400" dirty="0" smtClean="0">
                <a:solidFill>
                  <a:schemeClr val="tx1"/>
                </a:solidFill>
              </a:rPr>
              <a:t> (for Rlv3841)  plus </a:t>
            </a:r>
            <a:r>
              <a:rPr lang="en-GB" sz="2400" dirty="0" err="1" smtClean="0">
                <a:solidFill>
                  <a:schemeClr val="tx1"/>
                </a:solidFill>
              </a:rPr>
              <a:t>i</a:t>
            </a:r>
            <a:r>
              <a:rPr lang="en-GB" sz="2400" dirty="0" err="1" smtClean="0">
                <a:solidFill>
                  <a:schemeClr val="tx1"/>
                </a:solidFill>
              </a:rPr>
              <a:t>nterposon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marker</a:t>
            </a:r>
          </a:p>
          <a:p>
            <a:pPr marL="342900" indent="-342900" algn="l">
              <a:buFont typeface="Arial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Mapping primer along with </a:t>
            </a:r>
            <a:r>
              <a:rPr lang="en-GB" sz="2400" dirty="0" err="1" smtClean="0">
                <a:solidFill>
                  <a:schemeClr val="tx1"/>
                </a:solidFill>
              </a:rPr>
              <a:t>pOTfarForward</a:t>
            </a:r>
            <a:endParaRPr lang="en-GB" sz="2400" dirty="0" smtClean="0">
              <a:solidFill>
                <a:schemeClr val="tx1"/>
              </a:solidFill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33679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457200"/>
            <a:ext cx="7772400" cy="1470025"/>
          </a:xfrm>
        </p:spPr>
        <p:txBody>
          <a:bodyPr/>
          <a:lstStyle/>
          <a:p>
            <a:r>
              <a:rPr lang="en-GB" dirty="0" smtClean="0"/>
              <a:t>Making </a:t>
            </a:r>
            <a:r>
              <a:rPr lang="en-GB" dirty="0" err="1" smtClean="0"/>
              <a:t>markerless</a:t>
            </a:r>
            <a:r>
              <a:rPr lang="en-GB" dirty="0" smtClean="0"/>
              <a:t> in frame deletion mutants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38200" y="2209800"/>
            <a:ext cx="7772400" cy="38100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Clone the fragment without the cassette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The clone without the </a:t>
            </a:r>
            <a:r>
              <a:rPr lang="en-GB" sz="2800" dirty="0" smtClean="0">
                <a:solidFill>
                  <a:srgbClr val="000000"/>
                </a:solidFill>
              </a:rPr>
              <a:t>cassette </a:t>
            </a:r>
            <a:r>
              <a:rPr lang="en-GB" sz="2800" dirty="0" smtClean="0">
                <a:solidFill>
                  <a:srgbClr val="000000"/>
                </a:solidFill>
              </a:rPr>
              <a:t>(may be just the </a:t>
            </a:r>
            <a:r>
              <a:rPr lang="en-GB" sz="2800" dirty="0" err="1" smtClean="0">
                <a:solidFill>
                  <a:srgbClr val="000000"/>
                </a:solidFill>
              </a:rPr>
              <a:t>BamHI</a:t>
            </a:r>
            <a:r>
              <a:rPr lang="en-GB" sz="2800" dirty="0" smtClean="0">
                <a:solidFill>
                  <a:srgbClr val="000000"/>
                </a:solidFill>
              </a:rPr>
              <a:t> digested version before)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Digest with </a:t>
            </a:r>
            <a:r>
              <a:rPr lang="en-GB" sz="2800" dirty="0" err="1" smtClean="0">
                <a:solidFill>
                  <a:srgbClr val="000000"/>
                </a:solidFill>
              </a:rPr>
              <a:t>BglII</a:t>
            </a:r>
            <a:r>
              <a:rPr lang="en-GB" sz="2800" dirty="0" smtClean="0">
                <a:solidFill>
                  <a:srgbClr val="000000"/>
                </a:solidFill>
              </a:rPr>
              <a:t> into </a:t>
            </a:r>
            <a:r>
              <a:rPr lang="en-GB" sz="2800" dirty="0" err="1" smtClean="0">
                <a:solidFill>
                  <a:srgbClr val="000000"/>
                </a:solidFill>
              </a:rPr>
              <a:t>BamHI</a:t>
            </a:r>
            <a:r>
              <a:rPr lang="en-GB" sz="2800" dirty="0" smtClean="0">
                <a:solidFill>
                  <a:srgbClr val="000000"/>
                </a:solidFill>
              </a:rPr>
              <a:t> into </a:t>
            </a:r>
            <a:r>
              <a:rPr lang="en-GB" sz="2800" dirty="0" smtClean="0">
                <a:solidFill>
                  <a:srgbClr val="000000"/>
                </a:solidFill>
              </a:rPr>
              <a:t>pJQ200SK</a:t>
            </a:r>
            <a:endParaRPr lang="en-GB" sz="2800" dirty="0" smtClean="0">
              <a:solidFill>
                <a:srgbClr val="000000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Conjugate into original </a:t>
            </a:r>
            <a:r>
              <a:rPr lang="en-GB" sz="2800" dirty="0" err="1" smtClean="0">
                <a:solidFill>
                  <a:srgbClr val="000000"/>
                </a:solidFill>
              </a:rPr>
              <a:t>interposon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smtClean="0">
                <a:solidFill>
                  <a:srgbClr val="000000"/>
                </a:solidFill>
              </a:rPr>
              <a:t>mutant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Select for pJQ200 marker (i.e. gent) </a:t>
            </a:r>
            <a:r>
              <a:rPr lang="en-GB" sz="2800" dirty="0" smtClean="0">
                <a:solidFill>
                  <a:srgbClr val="000000"/>
                </a:solidFill>
              </a:rPr>
              <a:t>to ensure s</a:t>
            </a:r>
            <a:r>
              <a:rPr lang="en-GB" sz="2800" dirty="0" smtClean="0">
                <a:solidFill>
                  <a:srgbClr val="000000"/>
                </a:solidFill>
              </a:rPr>
              <a:t>ingle integration</a:t>
            </a: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Select on sucrose and screen for </a:t>
            </a:r>
            <a:r>
              <a:rPr lang="en-GB" sz="2800" dirty="0" err="1" smtClean="0">
                <a:solidFill>
                  <a:srgbClr val="000000"/>
                </a:solidFill>
              </a:rPr>
              <a:t>Str</a:t>
            </a:r>
            <a:r>
              <a:rPr lang="en-GB" sz="2800" dirty="0" smtClean="0">
                <a:solidFill>
                  <a:srgbClr val="000000"/>
                </a:solidFill>
              </a:rPr>
              <a:t> resistant, gen sensitive </a:t>
            </a:r>
            <a:r>
              <a:rPr lang="en-GB" sz="2800" dirty="0" smtClean="0">
                <a:solidFill>
                  <a:srgbClr val="000000"/>
                </a:solidFill>
              </a:rPr>
              <a:t>and </a:t>
            </a:r>
            <a:r>
              <a:rPr lang="en-GB" sz="2800" dirty="0" smtClean="0">
                <a:solidFill>
                  <a:srgbClr val="000000"/>
                </a:solidFill>
              </a:rPr>
              <a:t>original </a:t>
            </a:r>
            <a:r>
              <a:rPr lang="en-GB" sz="2800" dirty="0" err="1" smtClean="0">
                <a:solidFill>
                  <a:srgbClr val="000000"/>
                </a:solidFill>
              </a:rPr>
              <a:t>interposon</a:t>
            </a:r>
            <a:r>
              <a:rPr lang="en-GB" sz="2800" dirty="0" smtClean="0">
                <a:solidFill>
                  <a:srgbClr val="000000"/>
                </a:solidFill>
              </a:rPr>
              <a:t> marker sensitive </a:t>
            </a:r>
            <a:endParaRPr lang="en-GB" sz="2800" dirty="0" smtClean="0">
              <a:solidFill>
                <a:srgbClr val="000000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GB" sz="2800" dirty="0" smtClean="0">
                <a:solidFill>
                  <a:srgbClr val="000000"/>
                </a:solidFill>
              </a:rPr>
              <a:t>PCR mapping and sequence the junctions 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199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7772400" cy="1470025"/>
          </a:xfrm>
        </p:spPr>
        <p:txBody>
          <a:bodyPr/>
          <a:lstStyle/>
          <a:p>
            <a:r>
              <a:rPr lang="en-GB" dirty="0" smtClean="0"/>
              <a:t>Exchange cassettes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7391400" cy="373380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Use pJQ173/pJQ175 (gent and Spec)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Conjugate into your strain </a:t>
            </a:r>
            <a:r>
              <a:rPr lang="en-GB" dirty="0" err="1" smtClean="0">
                <a:solidFill>
                  <a:schemeClr val="tx1"/>
                </a:solidFill>
              </a:rPr>
              <a:t>eg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Kan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Select on TY/AMA Sucrose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Select for resistant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M</a:t>
            </a:r>
            <a:r>
              <a:rPr lang="en-GB" dirty="0" smtClean="0">
                <a:solidFill>
                  <a:schemeClr val="tx1"/>
                </a:solidFill>
              </a:rPr>
              <a:t>ap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Repeated attempts suggests this only works with native Tn</a:t>
            </a:r>
            <a:r>
              <a:rPr lang="en-GB" i="1" dirty="0">
                <a:solidFill>
                  <a:schemeClr val="tx1"/>
                </a:solidFill>
              </a:rPr>
              <a:t>5</a:t>
            </a:r>
            <a:endParaRPr lang="en-GB" i="1" dirty="0" smtClean="0">
              <a:solidFill>
                <a:schemeClr val="tx1"/>
              </a:solidFill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7621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/>
          <a:lstStyle/>
          <a:p>
            <a:r>
              <a:rPr lang="en-GB" dirty="0" err="1" smtClean="0"/>
              <a:t>Cre</a:t>
            </a:r>
            <a:r>
              <a:rPr lang="en-GB" dirty="0" smtClean="0"/>
              <a:t>/lox system to make </a:t>
            </a:r>
            <a:r>
              <a:rPr lang="en-GB" dirty="0" err="1" smtClean="0"/>
              <a:t>markerless</a:t>
            </a:r>
            <a:r>
              <a:rPr lang="en-GB" dirty="0" smtClean="0"/>
              <a:t> deletions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0600" y="1981200"/>
            <a:ext cx="7620000" cy="4648200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Digest </a:t>
            </a:r>
            <a:r>
              <a:rPr lang="en-GB" sz="2000" dirty="0" smtClean="0">
                <a:solidFill>
                  <a:schemeClr val="tx1"/>
                </a:solidFill>
              </a:rPr>
              <a:t>pCM184 </a:t>
            </a:r>
            <a:r>
              <a:rPr lang="en-GB" sz="2000" dirty="0" smtClean="0">
                <a:solidFill>
                  <a:schemeClr val="tx1"/>
                </a:solidFill>
              </a:rPr>
              <a:t>(digest </a:t>
            </a:r>
            <a:r>
              <a:rPr lang="en-GB" sz="2000" dirty="0" smtClean="0">
                <a:solidFill>
                  <a:schemeClr val="tx1"/>
                </a:solidFill>
              </a:rPr>
              <a:t>with </a:t>
            </a:r>
            <a:r>
              <a:rPr lang="en-GB" sz="2000" dirty="0" err="1" smtClean="0">
                <a:solidFill>
                  <a:schemeClr val="tx1"/>
                </a:solidFill>
              </a:rPr>
              <a:t>PvuII</a:t>
            </a:r>
            <a:r>
              <a:rPr lang="en-GB" sz="2000" dirty="0" smtClean="0">
                <a:solidFill>
                  <a:schemeClr val="tx1"/>
                </a:solidFill>
              </a:rPr>
              <a:t>/Ecl136II) to get </a:t>
            </a:r>
            <a:r>
              <a:rPr lang="en-GB" sz="2000" dirty="0" err="1" smtClean="0">
                <a:solidFill>
                  <a:schemeClr val="tx1"/>
                </a:solidFill>
              </a:rPr>
              <a:t>kan</a:t>
            </a:r>
            <a:r>
              <a:rPr lang="en-GB" sz="2000" dirty="0" smtClean="0">
                <a:solidFill>
                  <a:schemeClr val="tx1"/>
                </a:solidFill>
              </a:rPr>
              <a:t>/lox cassette </a:t>
            </a:r>
            <a:r>
              <a:rPr lang="en-GB" sz="2000" dirty="0" smtClean="0">
                <a:solidFill>
                  <a:schemeClr val="tx1"/>
                </a:solidFill>
              </a:rPr>
              <a:t>(Blunt </a:t>
            </a:r>
            <a:r>
              <a:rPr lang="en-GB" sz="2000" dirty="0" smtClean="0">
                <a:solidFill>
                  <a:schemeClr val="tx1"/>
                </a:solidFill>
              </a:rPr>
              <a:t>ends)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Blunt ends so clone into any unique Blunt enzyme sites </a:t>
            </a:r>
            <a:r>
              <a:rPr lang="en-GB" sz="2000" dirty="0" smtClean="0">
                <a:solidFill>
                  <a:schemeClr val="tx1"/>
                </a:solidFill>
              </a:rPr>
              <a:t>(</a:t>
            </a:r>
            <a:r>
              <a:rPr lang="en-GB" sz="2000" dirty="0" err="1" smtClean="0">
                <a:solidFill>
                  <a:schemeClr val="tx1"/>
                </a:solidFill>
              </a:rPr>
              <a:t>EcoRV</a:t>
            </a:r>
            <a:r>
              <a:rPr lang="en-GB" sz="2000" dirty="0" smtClean="0">
                <a:solidFill>
                  <a:schemeClr val="tx1"/>
                </a:solidFill>
              </a:rPr>
              <a:t>/</a:t>
            </a:r>
            <a:r>
              <a:rPr lang="en-GB" sz="2000" dirty="0" err="1" smtClean="0">
                <a:solidFill>
                  <a:schemeClr val="tx1"/>
                </a:solidFill>
              </a:rPr>
              <a:t>SmaI</a:t>
            </a:r>
            <a:r>
              <a:rPr lang="en-GB" sz="2000" dirty="0" smtClean="0">
                <a:solidFill>
                  <a:schemeClr val="tx1"/>
                </a:solidFill>
              </a:rPr>
              <a:t>) in your gene of </a:t>
            </a:r>
            <a:r>
              <a:rPr lang="en-GB" sz="2000" dirty="0" smtClean="0">
                <a:solidFill>
                  <a:schemeClr val="tx1"/>
                </a:solidFill>
              </a:rPr>
              <a:t>interest cloned in pJET1.2.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GB" sz="2000" dirty="0" err="1" smtClean="0">
                <a:solidFill>
                  <a:schemeClr val="tx1"/>
                </a:solidFill>
              </a:rPr>
              <a:t>XbaI</a:t>
            </a:r>
            <a:r>
              <a:rPr lang="en-GB" sz="2000" dirty="0" smtClean="0">
                <a:solidFill>
                  <a:schemeClr val="tx1"/>
                </a:solidFill>
              </a:rPr>
              <a:t>/</a:t>
            </a:r>
            <a:r>
              <a:rPr lang="en-GB" sz="2000" dirty="0" err="1" smtClean="0">
                <a:solidFill>
                  <a:schemeClr val="tx1"/>
                </a:solidFill>
              </a:rPr>
              <a:t>XhoI</a:t>
            </a:r>
            <a:r>
              <a:rPr lang="en-GB" sz="2000" dirty="0" smtClean="0">
                <a:solidFill>
                  <a:schemeClr val="tx1"/>
                </a:solidFill>
              </a:rPr>
              <a:t> or </a:t>
            </a:r>
            <a:r>
              <a:rPr lang="en-GB" sz="2000" dirty="0" err="1" smtClean="0">
                <a:solidFill>
                  <a:schemeClr val="tx1"/>
                </a:solidFill>
              </a:rPr>
              <a:t>BglII</a:t>
            </a:r>
            <a:r>
              <a:rPr lang="en-GB" sz="2000" dirty="0" smtClean="0">
                <a:solidFill>
                  <a:schemeClr val="tx1"/>
                </a:solidFill>
              </a:rPr>
              <a:t> into pJQ200SK/KS 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Sucrose selection </a:t>
            </a:r>
            <a:r>
              <a:rPr lang="en-GB" sz="2000" dirty="0" err="1" smtClean="0">
                <a:solidFill>
                  <a:schemeClr val="tx1"/>
                </a:solidFill>
              </a:rPr>
              <a:t>Kan</a:t>
            </a:r>
            <a:r>
              <a:rPr lang="en-GB" sz="2000" dirty="0" smtClean="0">
                <a:solidFill>
                  <a:schemeClr val="tx1"/>
                </a:solidFill>
              </a:rPr>
              <a:t>/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and </a:t>
            </a:r>
            <a:r>
              <a:rPr lang="en-GB" sz="2000" dirty="0" smtClean="0">
                <a:solidFill>
                  <a:schemeClr val="tx1"/>
                </a:solidFill>
              </a:rPr>
              <a:t>PCR map to isolate mutant </a:t>
            </a:r>
            <a:r>
              <a:rPr lang="en-GB" sz="2000" dirty="0" smtClean="0">
                <a:solidFill>
                  <a:srgbClr val="C0504D"/>
                </a:solidFill>
              </a:rPr>
              <a:t>(why are you switching between Neo and Kan. Surely it is important to stick to one)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Mutant strain conjugate S17.1 with pCM157 (MoldK1) </a:t>
            </a:r>
            <a:r>
              <a:rPr lang="en-GB" sz="2000" dirty="0" err="1" smtClean="0">
                <a:solidFill>
                  <a:schemeClr val="tx1"/>
                </a:solidFill>
              </a:rPr>
              <a:t>Tet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Conjugation and select for TY 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Neo </a:t>
            </a:r>
            <a:r>
              <a:rPr lang="en-GB" sz="2000" dirty="0" smtClean="0">
                <a:solidFill>
                  <a:schemeClr val="accent2"/>
                </a:solidFill>
              </a:rPr>
              <a:t>(S</a:t>
            </a:r>
            <a:r>
              <a:rPr lang="en-GB" sz="2000" dirty="0" smtClean="0">
                <a:solidFill>
                  <a:schemeClr val="accent2"/>
                </a:solidFill>
              </a:rPr>
              <a:t>urely this is TY </a:t>
            </a:r>
            <a:r>
              <a:rPr lang="en-GB" sz="2000" dirty="0" err="1" smtClean="0">
                <a:solidFill>
                  <a:schemeClr val="accent2"/>
                </a:solidFill>
              </a:rPr>
              <a:t>Str</a:t>
            </a:r>
            <a:r>
              <a:rPr lang="en-GB" sz="2000" dirty="0" smtClean="0">
                <a:solidFill>
                  <a:schemeClr val="accent2"/>
                </a:solidFill>
              </a:rPr>
              <a:t> </a:t>
            </a:r>
            <a:r>
              <a:rPr lang="en-GB" sz="2000" dirty="0" err="1" smtClean="0">
                <a:solidFill>
                  <a:schemeClr val="accent2"/>
                </a:solidFill>
              </a:rPr>
              <a:t>Tet</a:t>
            </a:r>
            <a:r>
              <a:rPr lang="en-GB" sz="2000" dirty="0" smtClean="0">
                <a:solidFill>
                  <a:schemeClr val="accent2"/>
                </a:solidFill>
              </a:rPr>
              <a:t> because you need to select for </a:t>
            </a:r>
            <a:r>
              <a:rPr lang="en-GB" sz="2000" dirty="0" err="1" smtClean="0">
                <a:solidFill>
                  <a:schemeClr val="accent2"/>
                </a:solidFill>
              </a:rPr>
              <a:t>Cre</a:t>
            </a:r>
            <a:r>
              <a:rPr lang="en-GB" sz="2000" dirty="0" smtClean="0">
                <a:solidFill>
                  <a:schemeClr val="accent2"/>
                </a:solidFill>
              </a:rPr>
              <a:t> plasmid pCM157 going into the strain)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GB" sz="2000" dirty="0">
                <a:solidFill>
                  <a:schemeClr val="tx1"/>
                </a:solidFill>
              </a:rPr>
              <a:t>P</a:t>
            </a:r>
            <a:r>
              <a:rPr lang="en-GB" sz="2000" dirty="0" smtClean="0">
                <a:solidFill>
                  <a:schemeClr val="tx1"/>
                </a:solidFill>
              </a:rPr>
              <a:t>atch </a:t>
            </a:r>
            <a:r>
              <a:rPr lang="en-GB" sz="2000" dirty="0" smtClean="0">
                <a:solidFill>
                  <a:schemeClr val="tx1"/>
                </a:solidFill>
              </a:rPr>
              <a:t>them onto 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neo and 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only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resistant ones grow them on TY without </a:t>
            </a:r>
            <a:r>
              <a:rPr lang="en-GB" sz="2000" dirty="0" err="1" smtClean="0">
                <a:solidFill>
                  <a:schemeClr val="tx1"/>
                </a:solidFill>
              </a:rPr>
              <a:t>Tet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with a couple </a:t>
            </a:r>
            <a:r>
              <a:rPr lang="en-GB" sz="2000" dirty="0" smtClean="0">
                <a:solidFill>
                  <a:schemeClr val="tx1"/>
                </a:solidFill>
              </a:rPr>
              <a:t>of changes during the day </a:t>
            </a:r>
            <a:r>
              <a:rPr lang="en-GB" sz="2000" dirty="0" smtClean="0">
                <a:solidFill>
                  <a:schemeClr val="tx1"/>
                </a:solidFill>
              </a:rPr>
              <a:t>(may </a:t>
            </a:r>
            <a:r>
              <a:rPr lang="en-GB" sz="2000" dirty="0" smtClean="0">
                <a:solidFill>
                  <a:schemeClr val="tx1"/>
                </a:solidFill>
              </a:rPr>
              <a:t>be 3-4 times)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Dilute them and plate on TY 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plates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Patch them onto TY 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and TY </a:t>
            </a:r>
            <a:r>
              <a:rPr lang="en-GB" sz="2000" dirty="0" err="1" smtClean="0">
                <a:solidFill>
                  <a:schemeClr val="tx1"/>
                </a:solidFill>
              </a:rPr>
              <a:t>str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Tet</a:t>
            </a:r>
            <a:r>
              <a:rPr lang="en-GB" sz="2000" dirty="0" smtClean="0">
                <a:solidFill>
                  <a:schemeClr val="tx1"/>
                </a:solidFill>
              </a:rPr>
              <a:t> ( The colonies not growing on </a:t>
            </a:r>
            <a:r>
              <a:rPr lang="en-GB" sz="2000" dirty="0" err="1" smtClean="0">
                <a:solidFill>
                  <a:schemeClr val="tx1"/>
                </a:solidFill>
              </a:rPr>
              <a:t>Tet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are correct, map </a:t>
            </a:r>
            <a:r>
              <a:rPr lang="en-GB" sz="2000" dirty="0" smtClean="0">
                <a:solidFill>
                  <a:schemeClr val="tx1"/>
                </a:solidFill>
              </a:rPr>
              <a:t>them with primers</a:t>
            </a:r>
          </a:p>
          <a:p>
            <a:endParaRPr lang="en-GB" sz="20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09100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7772400" cy="1470025"/>
          </a:xfrm>
        </p:spPr>
        <p:txBody>
          <a:bodyPr/>
          <a:lstStyle/>
          <a:p>
            <a:r>
              <a:rPr lang="en-GB" dirty="0" smtClean="0"/>
              <a:t>Complementing </a:t>
            </a:r>
            <a:r>
              <a:rPr lang="en-GB" dirty="0" smtClean="0"/>
              <a:t>Omega </a:t>
            </a:r>
            <a:r>
              <a:rPr lang="en-GB" dirty="0" smtClean="0"/>
              <a:t>mutants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2057400"/>
            <a:ext cx="7696200" cy="4267200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pJP2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Use </a:t>
            </a:r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BamHI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XhoI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KpnI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HindIII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3564935" cy="31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975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7772400" cy="1470025"/>
          </a:xfrm>
        </p:spPr>
        <p:txBody>
          <a:bodyPr/>
          <a:lstStyle/>
          <a:p>
            <a:r>
              <a:rPr lang="en-GB" dirty="0" smtClean="0"/>
              <a:t>pJP2 neo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5800" y="1524000"/>
            <a:ext cx="8077200" cy="5029200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Use only </a:t>
            </a:r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KpnI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dirty="0" smtClean="0">
              <a:solidFill>
                <a:schemeClr val="tx1"/>
              </a:solidFill>
            </a:endParaRP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For pIJ11268 (pJP2 Lux) use </a:t>
            </a:r>
            <a:r>
              <a:rPr lang="en-GB" dirty="0" err="1" smtClean="0">
                <a:solidFill>
                  <a:schemeClr val="tx1"/>
                </a:solidFill>
              </a:rPr>
              <a:t>KpnI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BamHI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52600"/>
            <a:ext cx="2949575" cy="26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441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r>
              <a:rPr lang="en-GB" dirty="0" smtClean="0"/>
              <a:t>pRU1097/</a:t>
            </a:r>
            <a:r>
              <a:rPr lang="en-GB" dirty="0" err="1" smtClean="0"/>
              <a:t>pOT</a:t>
            </a:r>
            <a:r>
              <a:rPr lang="en-GB" dirty="0" smtClean="0"/>
              <a:t> series vectors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2057400"/>
            <a:ext cx="7848600" cy="4343400"/>
          </a:xfrm>
        </p:spPr>
        <p:txBody>
          <a:bodyPr>
            <a:normAutofit fontScale="925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High Copy number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err="1" smtClean="0">
                <a:solidFill>
                  <a:schemeClr val="tx1"/>
                </a:solidFill>
              </a:rPr>
              <a:t>Egfp</a:t>
            </a:r>
            <a:r>
              <a:rPr lang="en-GB" sz="2800" dirty="0" smtClean="0">
                <a:solidFill>
                  <a:schemeClr val="tx1"/>
                </a:solidFill>
              </a:rPr>
              <a:t>/</a:t>
            </a:r>
            <a:r>
              <a:rPr lang="en-GB" sz="2800" dirty="0" err="1" smtClean="0">
                <a:solidFill>
                  <a:schemeClr val="tx1"/>
                </a:solidFill>
              </a:rPr>
              <a:t>gfpUV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Use </a:t>
            </a:r>
            <a:r>
              <a:rPr lang="en-GB" sz="2800" dirty="0" err="1" smtClean="0">
                <a:solidFill>
                  <a:schemeClr val="tx1"/>
                </a:solidFill>
              </a:rPr>
              <a:t>SpeI</a:t>
            </a:r>
            <a:r>
              <a:rPr lang="en-GB" sz="2800" dirty="0" smtClean="0">
                <a:solidFill>
                  <a:schemeClr val="tx1"/>
                </a:solidFill>
              </a:rPr>
              <a:t>/</a:t>
            </a:r>
            <a:r>
              <a:rPr lang="en-GB" sz="2800" dirty="0" err="1" smtClean="0">
                <a:solidFill>
                  <a:schemeClr val="tx1"/>
                </a:solidFill>
              </a:rPr>
              <a:t>HindIII</a:t>
            </a:r>
            <a:endParaRPr lang="en-GB" sz="2800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We do have </a:t>
            </a:r>
            <a:r>
              <a:rPr lang="en-GB" sz="2800" dirty="0" err="1" smtClean="0">
                <a:solidFill>
                  <a:schemeClr val="tx1"/>
                </a:solidFill>
              </a:rPr>
              <a:t>mcherry</a:t>
            </a:r>
            <a:r>
              <a:rPr lang="en-GB" sz="2800" dirty="0" smtClean="0">
                <a:solidFill>
                  <a:schemeClr val="tx1"/>
                </a:solidFill>
              </a:rPr>
              <a:t> in pRU1097 series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Regulatable </a:t>
            </a:r>
            <a:r>
              <a:rPr lang="en-GB" sz="2800" dirty="0" err="1" smtClean="0">
                <a:solidFill>
                  <a:schemeClr val="tx1"/>
                </a:solidFill>
              </a:rPr>
              <a:t>mcherry</a:t>
            </a:r>
            <a:r>
              <a:rPr lang="en-GB" sz="2800" dirty="0" smtClean="0">
                <a:solidFill>
                  <a:schemeClr val="tx1"/>
                </a:solidFill>
              </a:rPr>
              <a:t> (pLMB426)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</a:rPr>
              <a:t>constitutive </a:t>
            </a:r>
            <a:r>
              <a:rPr lang="en-GB" sz="2800" dirty="0" err="1">
                <a:solidFill>
                  <a:schemeClr val="tx1"/>
                </a:solidFill>
              </a:rPr>
              <a:t>pTac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mch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(pLMB447)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constitutive </a:t>
            </a:r>
            <a:r>
              <a:rPr lang="en-GB" sz="2800" dirty="0" err="1" smtClean="0">
                <a:solidFill>
                  <a:schemeClr val="tx1"/>
                </a:solidFill>
              </a:rPr>
              <a:t>pTac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</a:rPr>
              <a:t>mch</a:t>
            </a:r>
            <a:r>
              <a:rPr lang="en-GB" sz="2800" dirty="0" smtClean="0">
                <a:solidFill>
                  <a:schemeClr val="tx1"/>
                </a:solidFill>
              </a:rPr>
              <a:t>/Regulatable </a:t>
            </a:r>
            <a:r>
              <a:rPr lang="en-GB" sz="2800" dirty="0" err="1" smtClean="0">
                <a:solidFill>
                  <a:schemeClr val="tx1"/>
                </a:solidFill>
              </a:rPr>
              <a:t>egfp</a:t>
            </a:r>
            <a:r>
              <a:rPr lang="en-GB" sz="2800" dirty="0" smtClean="0">
                <a:solidFill>
                  <a:schemeClr val="tx1"/>
                </a:solidFill>
              </a:rPr>
              <a:t> (pLMB449)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We have them in </a:t>
            </a:r>
            <a:r>
              <a:rPr lang="en-GB" sz="2800" dirty="0" err="1" smtClean="0">
                <a:solidFill>
                  <a:schemeClr val="tx1"/>
                </a:solidFill>
              </a:rPr>
              <a:t>Kan</a:t>
            </a:r>
            <a:r>
              <a:rPr lang="en-GB" sz="2800" dirty="0" smtClean="0">
                <a:solidFill>
                  <a:schemeClr val="tx1"/>
                </a:solidFill>
              </a:rPr>
              <a:t> version also pLMB617/618/619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71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GB" dirty="0" smtClean="0"/>
              <a:t>Transformation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2133600"/>
            <a:ext cx="7772400" cy="42672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DH5 alpha for normal Cloning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S17.1 to avoid </a:t>
            </a:r>
            <a:r>
              <a:rPr lang="en-GB" dirty="0" err="1" smtClean="0">
                <a:solidFill>
                  <a:schemeClr val="tx1"/>
                </a:solidFill>
              </a:rPr>
              <a:t>kan</a:t>
            </a:r>
            <a:r>
              <a:rPr lang="en-GB" dirty="0" smtClean="0">
                <a:solidFill>
                  <a:schemeClr val="tx1"/>
                </a:solidFill>
              </a:rPr>
              <a:t> resistant in </a:t>
            </a:r>
            <a:r>
              <a:rPr lang="en-GB" dirty="0" err="1" smtClean="0">
                <a:solidFill>
                  <a:schemeClr val="tx1"/>
                </a:solidFill>
              </a:rPr>
              <a:t>triparental</a:t>
            </a:r>
            <a:r>
              <a:rPr lang="en-GB" dirty="0" smtClean="0">
                <a:solidFill>
                  <a:schemeClr val="tx1"/>
                </a:solidFill>
              </a:rPr>
              <a:t> mating 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rgbClr val="C0504D"/>
                </a:solidFill>
              </a:rPr>
              <a:t>XXXX is S17-1 in a dap auxotroph background </a:t>
            </a:r>
            <a:endParaRPr lang="en-GB" dirty="0" smtClean="0">
              <a:solidFill>
                <a:srgbClr val="C0504D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Brought in Competent cells </a:t>
            </a:r>
            <a:r>
              <a:rPr lang="en-GB" dirty="0" err="1" smtClean="0">
                <a:solidFill>
                  <a:schemeClr val="tx1"/>
                </a:solidFill>
              </a:rPr>
              <a:t>Bioline</a:t>
            </a:r>
            <a:r>
              <a:rPr lang="en-GB" dirty="0" smtClean="0">
                <a:solidFill>
                  <a:schemeClr val="tx1"/>
                </a:solidFill>
              </a:rPr>
              <a:t> Gold efficiency, Silver efficiency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C803 usual cloning  (</a:t>
            </a:r>
            <a:r>
              <a:rPr lang="en-GB" dirty="0">
                <a:solidFill>
                  <a:schemeClr val="tx1"/>
                </a:solidFill>
              </a:rPr>
              <a:t>A</a:t>
            </a:r>
            <a:r>
              <a:rPr lang="en-GB" dirty="0" smtClean="0">
                <a:solidFill>
                  <a:schemeClr val="tx1"/>
                </a:solidFill>
              </a:rPr>
              <a:t>llan </a:t>
            </a:r>
            <a:r>
              <a:rPr lang="en-GB" dirty="0" err="1" smtClean="0">
                <a:solidFill>
                  <a:schemeClr val="tx1"/>
                </a:solidFill>
              </a:rPr>
              <a:t>Downie</a:t>
            </a:r>
            <a:r>
              <a:rPr lang="en-GB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A118 </a:t>
            </a:r>
            <a:r>
              <a:rPr lang="en-GB" dirty="0">
                <a:solidFill>
                  <a:schemeClr val="tx1"/>
                </a:solidFill>
              </a:rPr>
              <a:t>E</a:t>
            </a:r>
            <a:r>
              <a:rPr lang="en-GB" dirty="0" smtClean="0">
                <a:solidFill>
                  <a:schemeClr val="tx1"/>
                </a:solidFill>
              </a:rPr>
              <a:t>. coli strain which contains </a:t>
            </a:r>
            <a:r>
              <a:rPr lang="en-GB" dirty="0">
                <a:solidFill>
                  <a:schemeClr val="tx1"/>
                </a:solidFill>
              </a:rPr>
              <a:t>a </a:t>
            </a:r>
            <a:r>
              <a:rPr lang="en-GB" dirty="0" smtClean="0">
                <a:solidFill>
                  <a:schemeClr val="tx1"/>
                </a:solidFill>
              </a:rPr>
              <a:t>chromosomally </a:t>
            </a:r>
            <a:r>
              <a:rPr lang="en-GB" dirty="0">
                <a:solidFill>
                  <a:schemeClr val="tx1"/>
                </a:solidFill>
              </a:rPr>
              <a:t>located </a:t>
            </a:r>
            <a:r>
              <a:rPr lang="en-GB" dirty="0" smtClean="0">
                <a:solidFill>
                  <a:schemeClr val="tx1"/>
                </a:solidFill>
              </a:rPr>
              <a:t>copy of Tn5::B20lac</a:t>
            </a:r>
            <a:r>
              <a:rPr lang="en-GB" dirty="0">
                <a:solidFill>
                  <a:schemeClr val="tx1"/>
                </a:solidFill>
              </a:rPr>
              <a:t>. 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33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GB" dirty="0" smtClean="0"/>
              <a:t>pK18/19 mob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057400"/>
            <a:ext cx="7848600" cy="4114800"/>
          </a:xfrm>
        </p:spPr>
        <p:txBody>
          <a:bodyPr/>
          <a:lstStyle/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Usually 500bp intergenic region to make mutants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err="1" smtClean="0">
                <a:solidFill>
                  <a:schemeClr val="tx1"/>
                </a:solidFill>
              </a:rPr>
              <a:t>XbaI</a:t>
            </a:r>
            <a:r>
              <a:rPr lang="en-GB" dirty="0" smtClean="0">
                <a:solidFill>
                  <a:schemeClr val="tx1"/>
                </a:solidFill>
              </a:rPr>
              <a:t>/</a:t>
            </a:r>
            <a:r>
              <a:rPr lang="en-GB" dirty="0" err="1" smtClean="0">
                <a:solidFill>
                  <a:schemeClr val="tx1"/>
                </a:solidFill>
              </a:rPr>
              <a:t>HindIII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2773363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602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en-GB" dirty="0" smtClean="0"/>
              <a:t>New vectors not used yet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1981200"/>
            <a:ext cx="7391400" cy="4343400"/>
          </a:xfrm>
        </p:spPr>
        <p:txBody>
          <a:bodyPr/>
          <a:lstStyle/>
          <a:p>
            <a:pPr marL="457200" indent="-457200" algn="l">
              <a:buFont typeface="Arial"/>
              <a:buChar char="•"/>
            </a:pPr>
            <a:r>
              <a:rPr lang="en-GB" dirty="0" err="1" smtClean="0">
                <a:solidFill>
                  <a:schemeClr val="tx1"/>
                </a:solidFill>
              </a:rPr>
              <a:t>pET</a:t>
            </a:r>
            <a:r>
              <a:rPr lang="en-GB" dirty="0" smtClean="0">
                <a:solidFill>
                  <a:schemeClr val="tx1"/>
                </a:solidFill>
              </a:rPr>
              <a:t> Duet Protein expression (MD4 H24)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pGLR1/2 MD4 </a:t>
            </a:r>
            <a:r>
              <a:rPr lang="en-GB" dirty="0">
                <a:solidFill>
                  <a:schemeClr val="tx1"/>
                </a:solidFill>
              </a:rPr>
              <a:t>H25/26 </a:t>
            </a:r>
            <a:r>
              <a:rPr lang="en-GB" dirty="0" smtClean="0">
                <a:solidFill>
                  <a:schemeClr val="tx1"/>
                </a:solidFill>
              </a:rPr>
              <a:t>(dual </a:t>
            </a:r>
            <a:r>
              <a:rPr lang="en-GB" dirty="0">
                <a:solidFill>
                  <a:schemeClr val="tx1"/>
                </a:solidFill>
              </a:rPr>
              <a:t>GFP-</a:t>
            </a:r>
            <a:r>
              <a:rPr lang="en-GB" i="1" dirty="0" err="1">
                <a:solidFill>
                  <a:schemeClr val="tx1"/>
                </a:solidFill>
              </a:rPr>
              <a:t>luxCDABE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cassette)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IRBG74 (MD4 G04/05)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ORS571 MD4 E1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pJQ200mp18 </a:t>
            </a:r>
            <a:r>
              <a:rPr lang="en-GB" dirty="0" err="1" smtClean="0">
                <a:solidFill>
                  <a:schemeClr val="tx1"/>
                </a:solidFill>
              </a:rPr>
              <a:t>Kn</a:t>
            </a:r>
            <a:r>
              <a:rPr lang="en-GB" dirty="0" smtClean="0">
                <a:solidFill>
                  <a:schemeClr val="tx1"/>
                </a:solidFill>
              </a:rPr>
              <a:t> MD4 K6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pJQ200mp18 </a:t>
            </a:r>
            <a:r>
              <a:rPr lang="en-GB" dirty="0" err="1" smtClean="0">
                <a:solidFill>
                  <a:schemeClr val="tx1"/>
                </a:solidFill>
              </a:rPr>
              <a:t>Sp</a:t>
            </a:r>
            <a:r>
              <a:rPr lang="en-GB" dirty="0" smtClean="0">
                <a:solidFill>
                  <a:schemeClr val="tx1"/>
                </a:solidFill>
              </a:rPr>
              <a:t> MD4 K7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8586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914399"/>
          </a:xfrm>
        </p:spPr>
        <p:txBody>
          <a:bodyPr/>
          <a:lstStyle/>
          <a:p>
            <a:r>
              <a:rPr lang="en-GB" dirty="0" smtClean="0"/>
              <a:t>pGLR1/R2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7772400" cy="4267200"/>
          </a:xfrm>
        </p:spPr>
        <p:txBody>
          <a:bodyPr/>
          <a:lstStyle/>
          <a:p>
            <a:r>
              <a:rPr lang="en-GB" dirty="0" smtClean="0"/>
              <a:t>Map</a:t>
            </a:r>
            <a:endParaRPr lang="en-GB" dirty="0"/>
          </a:p>
        </p:txBody>
      </p:sp>
      <p:pic>
        <p:nvPicPr>
          <p:cNvPr id="1026" name="Picture 2" descr="Figure 1 Structural organization of pGLR1/2 vectors and assayed expression system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7150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054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794</Words>
  <Application>Microsoft Macintosh PowerPoint</Application>
  <PresentationFormat>On-screen Show (4:3)</PresentationFormat>
  <Paragraphs>104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Cloning strategies in Rhizobium  An overview</vt:lpstr>
      <vt:lpstr>PCR </vt:lpstr>
      <vt:lpstr>pJET Cloning </vt:lpstr>
      <vt:lpstr>Cloning into pJQ200SK (with interposon cassettes)</vt:lpstr>
      <vt:lpstr>pHP45 Omega cassettes</vt:lpstr>
      <vt:lpstr>In frame deletion mutants</vt:lpstr>
      <vt:lpstr>Making markerless in frame deletion mutants</vt:lpstr>
      <vt:lpstr>Exchange cassettes</vt:lpstr>
      <vt:lpstr>Cre/lox system to make markerless deletions</vt:lpstr>
      <vt:lpstr>Complementing Omega mutants</vt:lpstr>
      <vt:lpstr>pJP2 neo</vt:lpstr>
      <vt:lpstr>pRU1097/pOT series vectors</vt:lpstr>
      <vt:lpstr>Transformation</vt:lpstr>
      <vt:lpstr>pK18/19 mob </vt:lpstr>
      <vt:lpstr>New vectors not used yet</vt:lpstr>
      <vt:lpstr>pGLR1/R2</vt:lpstr>
    </vt:vector>
  </TitlesOfParts>
  <Company>NBI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Cloning strategies in Rhizobium  An overview</dc:title>
  <dc:creator>Ramakrishnan Karunakaran (JIC)</dc:creator>
  <cp:lastModifiedBy>Philip Poole (JIC)</cp:lastModifiedBy>
  <cp:revision>28</cp:revision>
  <dcterms:created xsi:type="dcterms:W3CDTF">2013-11-19T11:08:31Z</dcterms:created>
  <dcterms:modified xsi:type="dcterms:W3CDTF">2013-12-30T15:49:18Z</dcterms:modified>
</cp:coreProperties>
</file>